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1"/>
  </p:notesMasterIdLst>
  <p:sldIdLst>
    <p:sldId id="256" r:id="rId2"/>
    <p:sldId id="264" r:id="rId3"/>
    <p:sldId id="265" r:id="rId4"/>
    <p:sldId id="268" r:id="rId5"/>
    <p:sldId id="266" r:id="rId6"/>
    <p:sldId id="267" r:id="rId7"/>
    <p:sldId id="269" r:id="rId8"/>
    <p:sldId id="271" r:id="rId9"/>
    <p:sldId id="270" r:id="rId10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979" autoAdjust="0"/>
  </p:normalViewPr>
  <p:slideViewPr>
    <p:cSldViewPr snapToGrid="0">
      <p:cViewPr>
        <p:scale>
          <a:sx n="200" d="100"/>
          <a:sy n="200" d="100"/>
        </p:scale>
        <p:origin x="-512" y="-9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A6C23-6873-416A-95DA-030091352602}" type="datetimeFigureOut">
              <a:rPr lang="en-AU" smtClean="0"/>
              <a:t>06/08/2017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68603-9627-44D2-B7F5-A52AF9BB2B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6065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68603-9627-44D2-B7F5-A52AF9BB2BC0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9585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68603-9627-44D2-B7F5-A52AF9BB2BC0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4112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68603-9627-44D2-B7F5-A52AF9BB2BC0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9647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68603-9627-44D2-B7F5-A52AF9BB2BC0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0208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GB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MY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68603-9627-44D2-B7F5-A52AF9BB2BC0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4682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68603-9627-44D2-B7F5-A52AF9BB2BC0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87849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MY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68603-9627-44D2-B7F5-A52AF9BB2BC0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01280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68603-9627-44D2-B7F5-A52AF9BB2BC0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8517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42962"/>
            <a:ext cx="7342188" cy="144303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41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71750"/>
            <a:ext cx="7342188" cy="13144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685800" rtl="0" eaLnBrk="1" latinLnBrk="0" hangingPunct="1">
              <a:spcBef>
                <a:spcPts val="225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4592172"/>
            <a:ext cx="2133600" cy="194488"/>
          </a:xfrm>
          <a:prstGeom prst="rect">
            <a:avLst/>
          </a:prstGeom>
        </p:spPr>
        <p:txBody>
          <a:bodyPr/>
          <a:lstStyle/>
          <a:p>
            <a:fld id="{46F7ADDB-B78B-4706-B699-87F777AAE1A3}" type="datetime1">
              <a:rPr lang="en-AU" smtClean="0"/>
              <a:t>06/08/2017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4592170"/>
            <a:ext cx="2895600" cy="193358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Gender responsive services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4592172"/>
            <a:ext cx="762000" cy="203597"/>
          </a:xfrm>
          <a:prstGeom prst="rect">
            <a:avLst/>
          </a:prstGeom>
        </p:spPr>
        <p:txBody>
          <a:bodyPr/>
          <a:lstStyle/>
          <a:p>
            <a:fld id="{423F3D5B-696F-4A87-9E56-0F24FBDD063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270747"/>
            <a:ext cx="3008313" cy="6858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457201"/>
            <a:ext cx="4114800" cy="409932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700" baseline="0"/>
            </a:lvl2pPr>
            <a:lvl3pPr>
              <a:defRPr sz="1500" baseline="0"/>
            </a:lvl3pPr>
            <a:lvl4pPr>
              <a:defRPr sz="1400" baseline="0"/>
            </a:lvl4pPr>
            <a:lvl5pPr>
              <a:defRPr sz="1400" baseline="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004242"/>
            <a:ext cx="3008313" cy="2552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" y="4778694"/>
            <a:ext cx="2133600" cy="194488"/>
          </a:xfrm>
          <a:prstGeom prst="rect">
            <a:avLst/>
          </a:prstGeom>
        </p:spPr>
        <p:txBody>
          <a:bodyPr/>
          <a:lstStyle/>
          <a:p>
            <a:fld id="{6DF62172-BF94-4395-97DE-3DD3FB57AFE5}" type="datetime1">
              <a:rPr lang="en-AU" smtClean="0"/>
              <a:t>06/08/2017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58840" y="4778693"/>
            <a:ext cx="2895600" cy="193358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Gender responsive services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191000" y="4767264"/>
            <a:ext cx="762000" cy="203597"/>
          </a:xfrm>
          <a:prstGeom prst="rect">
            <a:avLst/>
          </a:prstGeom>
        </p:spPr>
        <p:txBody>
          <a:bodyPr/>
          <a:lstStyle/>
          <a:p>
            <a:fld id="{423F3D5B-696F-4A87-9E56-0F24FBDD063C}" type="slidenum">
              <a:rPr lang="en-AU" smtClean="0"/>
              <a:t>‹#›</a:t>
            </a:fld>
            <a:endParaRPr lang="en-AU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3" y="232592"/>
            <a:ext cx="3398837" cy="9036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4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268730"/>
            <a:ext cx="3008376" cy="6858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1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459581"/>
            <a:ext cx="4114800" cy="410108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002536"/>
            <a:ext cx="3008376" cy="255117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>
              <a:lnSpc>
                <a:spcPct val="120000"/>
              </a:lnSpc>
              <a:spcBef>
                <a:spcPts val="450"/>
              </a:spcBef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marL="0" lvl="0" indent="0" algn="l" defTabSz="685800" rtl="0" eaLnBrk="1" latinLnBrk="0" hangingPunct="1">
              <a:lnSpc>
                <a:spcPct val="120000"/>
              </a:lnSpc>
              <a:spcBef>
                <a:spcPts val="15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" y="4778694"/>
            <a:ext cx="2133600" cy="194488"/>
          </a:xfrm>
          <a:prstGeom prst="rect">
            <a:avLst/>
          </a:prstGeom>
        </p:spPr>
        <p:txBody>
          <a:bodyPr/>
          <a:lstStyle/>
          <a:p>
            <a:fld id="{8B7246BB-4000-4CCE-BAAA-F6481331B631}" type="datetime1">
              <a:rPr lang="en-AU" smtClean="0"/>
              <a:t>06/08/2017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58840" y="4778693"/>
            <a:ext cx="2895600" cy="193358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Gender responsive services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191000" y="4767264"/>
            <a:ext cx="762000" cy="203597"/>
          </a:xfrm>
          <a:prstGeom prst="rect">
            <a:avLst/>
          </a:prstGeom>
        </p:spPr>
        <p:txBody>
          <a:bodyPr/>
          <a:lstStyle/>
          <a:p>
            <a:fld id="{423F3D5B-696F-4A87-9E56-0F24FBDD063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30274"/>
            <a:ext cx="8778240" cy="488295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3215865"/>
            <a:ext cx="8021977" cy="687145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7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953437"/>
            <a:ext cx="8021977" cy="75975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>
              <a:spcBef>
                <a:spcPts val="0"/>
              </a:spcBef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marL="0" lvl="0" indent="0" algn="l" defTabSz="685800" rtl="0" eaLnBrk="1" latinLnBrk="0" hangingPunct="1">
              <a:lnSpc>
                <a:spcPct val="120000"/>
              </a:lnSpc>
              <a:spcBef>
                <a:spcPts val="15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" y="4778694"/>
            <a:ext cx="2133600" cy="194488"/>
          </a:xfrm>
          <a:prstGeom prst="rect">
            <a:avLst/>
          </a:prstGeom>
        </p:spPr>
        <p:txBody>
          <a:bodyPr/>
          <a:lstStyle/>
          <a:p>
            <a:fld id="{6DF62172-BF94-4395-97DE-3DD3FB57AFE5}" type="datetime1">
              <a:rPr lang="en-AU" smtClean="0"/>
              <a:t>06/08/2017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58840" y="4778693"/>
            <a:ext cx="2895600" cy="193358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Gender responsive services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191000" y="4767264"/>
            <a:ext cx="762000" cy="203597"/>
          </a:xfrm>
          <a:prstGeom prst="rect">
            <a:avLst/>
          </a:prstGeom>
        </p:spPr>
        <p:txBody>
          <a:bodyPr/>
          <a:lstStyle/>
          <a:p>
            <a:fld id="{423F3D5B-696F-4A87-9E56-0F24FBDD063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83118"/>
            <a:ext cx="7345362" cy="10048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1600201"/>
            <a:ext cx="7345363" cy="2948940"/>
          </a:xfrm>
          <a:prstGeom prst="rect">
            <a:avLst/>
          </a:prstGeo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" y="4778694"/>
            <a:ext cx="2133600" cy="194488"/>
          </a:xfrm>
          <a:prstGeom prst="rect">
            <a:avLst/>
          </a:prstGeom>
        </p:spPr>
        <p:txBody>
          <a:bodyPr/>
          <a:lstStyle/>
          <a:p>
            <a:fld id="{A02222AF-6B2C-46CE-9E0E-55951C987611}" type="datetime1">
              <a:rPr lang="en-AU" smtClean="0"/>
              <a:t>06/08/2017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8840" y="4778693"/>
            <a:ext cx="2895600" cy="193358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Gender responsive services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4767264"/>
            <a:ext cx="762000" cy="203597"/>
          </a:xfrm>
          <a:prstGeom prst="rect">
            <a:avLst/>
          </a:prstGeom>
        </p:spPr>
        <p:txBody>
          <a:bodyPr/>
          <a:lstStyle/>
          <a:p>
            <a:fld id="{423F3D5B-696F-4A87-9E56-0F24FBDD063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457201"/>
            <a:ext cx="1416423" cy="4137422"/>
          </a:xfrm>
          <a:prstGeom prst="rect">
            <a:avLst/>
          </a:prstGeom>
        </p:spPr>
        <p:txBody>
          <a:bodyPr vert="eaVert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457201"/>
            <a:ext cx="6279777" cy="4137422"/>
          </a:xfrm>
          <a:prstGeom prst="rect">
            <a:avLst/>
          </a:prstGeo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" y="4778694"/>
            <a:ext cx="2133600" cy="194488"/>
          </a:xfrm>
          <a:prstGeom prst="rect">
            <a:avLst/>
          </a:prstGeom>
        </p:spPr>
        <p:txBody>
          <a:bodyPr/>
          <a:lstStyle/>
          <a:p>
            <a:fld id="{6147FDAD-F34C-40C6-AF54-52E3CA990802}" type="datetime1">
              <a:rPr lang="en-AU" smtClean="0"/>
              <a:t>06/08/2017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8840" y="4778693"/>
            <a:ext cx="2895600" cy="193358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Gender responsive services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4767264"/>
            <a:ext cx="762000" cy="203597"/>
          </a:xfrm>
          <a:prstGeom prst="rect">
            <a:avLst/>
          </a:prstGeom>
        </p:spPr>
        <p:txBody>
          <a:bodyPr/>
          <a:lstStyle/>
          <a:p>
            <a:fld id="{423F3D5B-696F-4A87-9E56-0F24FBDD063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83118"/>
            <a:ext cx="7345362" cy="10048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1600201"/>
            <a:ext cx="7345363" cy="2948940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" y="4778694"/>
            <a:ext cx="2133600" cy="194488"/>
          </a:xfrm>
          <a:prstGeom prst="rect">
            <a:avLst/>
          </a:prstGeom>
        </p:spPr>
        <p:txBody>
          <a:bodyPr/>
          <a:lstStyle/>
          <a:p>
            <a:fld id="{D59DE048-3A30-4976-A823-D1C38DC8D1D3}" type="datetime1">
              <a:rPr lang="en-AU" smtClean="0"/>
              <a:t>06/08/2017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8840" y="4778693"/>
            <a:ext cx="2895600" cy="193358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Gender responsive services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4767264"/>
            <a:ext cx="762000" cy="203597"/>
          </a:xfrm>
          <a:prstGeom prst="rect">
            <a:avLst/>
          </a:prstGeom>
        </p:spPr>
        <p:txBody>
          <a:bodyPr/>
          <a:lstStyle/>
          <a:p>
            <a:fld id="{423F3D5B-696F-4A87-9E56-0F24FBDD063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2581836"/>
            <a:ext cx="7345362" cy="1149724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 sz="41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3771900"/>
            <a:ext cx="7345362" cy="7429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225"/>
              </a:spcBef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4592172"/>
            <a:ext cx="2133600" cy="194488"/>
          </a:xfrm>
          <a:prstGeom prst="rect">
            <a:avLst/>
          </a:prstGeom>
        </p:spPr>
        <p:txBody>
          <a:bodyPr/>
          <a:lstStyle/>
          <a:p>
            <a:fld id="{6DF62172-BF94-4395-97DE-3DD3FB57AFE5}" type="datetime1">
              <a:rPr lang="en-AU" smtClean="0"/>
              <a:t>06/08/2017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4593301"/>
            <a:ext cx="2895600" cy="193358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Gender responsive services</a:t>
            </a:r>
            <a:endParaRPr lang="en-AU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028700"/>
            <a:ext cx="7345362" cy="125730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>
              <a:defRPr sz="41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2350926"/>
            <a:ext cx="7345362" cy="112514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spcBef>
                <a:spcPts val="225"/>
              </a:spcBef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" y="4778694"/>
            <a:ext cx="2133600" cy="194488"/>
          </a:xfrm>
          <a:prstGeom prst="rect">
            <a:avLst/>
          </a:prstGeom>
        </p:spPr>
        <p:txBody>
          <a:bodyPr/>
          <a:lstStyle/>
          <a:p>
            <a:fld id="{1B001FF8-6057-4711-BD96-A8230CC48584}" type="datetime1">
              <a:rPr lang="en-AU" smtClean="0"/>
              <a:t>06/08/2017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8840" y="4778693"/>
            <a:ext cx="2895600" cy="193358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Gender responsive services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4767264"/>
            <a:ext cx="762000" cy="203597"/>
          </a:xfrm>
          <a:prstGeom prst="rect">
            <a:avLst/>
          </a:prstGeom>
        </p:spPr>
        <p:txBody>
          <a:bodyPr/>
          <a:lstStyle/>
          <a:p>
            <a:fld id="{423F3D5B-696F-4A87-9E56-0F24FBDD063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83118"/>
            <a:ext cx="7345362" cy="10048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1610917"/>
            <a:ext cx="3566160" cy="294560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5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610917"/>
            <a:ext cx="3566160" cy="294560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5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" y="4778694"/>
            <a:ext cx="2133600" cy="194488"/>
          </a:xfrm>
          <a:prstGeom prst="rect">
            <a:avLst/>
          </a:prstGeom>
        </p:spPr>
        <p:txBody>
          <a:bodyPr/>
          <a:lstStyle/>
          <a:p>
            <a:fld id="{9DED8C7C-7FB6-44AB-9032-935D90F9B7B6}" type="datetime1">
              <a:rPr lang="en-AU" smtClean="0"/>
              <a:t>06/08/2017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58840" y="4778693"/>
            <a:ext cx="2895600" cy="193358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Gender responsive services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191000" y="4767264"/>
            <a:ext cx="762000" cy="203597"/>
          </a:xfrm>
          <a:prstGeom prst="rect">
            <a:avLst/>
          </a:prstGeom>
        </p:spPr>
        <p:txBody>
          <a:bodyPr/>
          <a:lstStyle/>
          <a:p>
            <a:fld id="{423F3D5B-696F-4A87-9E56-0F24FBDD063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83118"/>
            <a:ext cx="7345362" cy="10048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281744"/>
            <a:ext cx="3566160" cy="624377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ctr">
              <a:spcBef>
                <a:spcPts val="225"/>
              </a:spcBef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1943101"/>
            <a:ext cx="3566160" cy="261342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5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281744"/>
            <a:ext cx="3566160" cy="624377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ctr">
              <a:spcBef>
                <a:spcPts val="225"/>
              </a:spcBef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1943101"/>
            <a:ext cx="3566160" cy="261342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5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43840" y="4778694"/>
            <a:ext cx="2133600" cy="194488"/>
          </a:xfrm>
          <a:prstGeom prst="rect">
            <a:avLst/>
          </a:prstGeom>
        </p:spPr>
        <p:txBody>
          <a:bodyPr/>
          <a:lstStyle/>
          <a:p>
            <a:fld id="{D54B6C2F-488D-44BC-83A1-22A6608E1FF0}" type="datetime1">
              <a:rPr lang="en-AU" smtClean="0"/>
              <a:t>06/08/2017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958840" y="4778693"/>
            <a:ext cx="2895600" cy="193358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Gender responsive services</a:t>
            </a: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191000" y="4767264"/>
            <a:ext cx="762000" cy="203597"/>
          </a:xfrm>
          <a:prstGeom prst="rect">
            <a:avLst/>
          </a:prstGeom>
        </p:spPr>
        <p:txBody>
          <a:bodyPr/>
          <a:lstStyle/>
          <a:p>
            <a:fld id="{423F3D5B-696F-4A87-9E56-0F24FBDD063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83118"/>
            <a:ext cx="7345362" cy="10048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43840" y="4778694"/>
            <a:ext cx="2133600" cy="194488"/>
          </a:xfrm>
          <a:prstGeom prst="rect">
            <a:avLst/>
          </a:prstGeom>
        </p:spPr>
        <p:txBody>
          <a:bodyPr/>
          <a:lstStyle/>
          <a:p>
            <a:fld id="{DDD94E6B-99E5-424D-8D08-8A12E9B98C3A}" type="datetime1">
              <a:rPr lang="en-AU" smtClean="0"/>
              <a:t>06/08/2017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958840" y="4778693"/>
            <a:ext cx="2895600" cy="193358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Gender responsive services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191000" y="4767264"/>
            <a:ext cx="762000" cy="203597"/>
          </a:xfrm>
          <a:prstGeom prst="rect">
            <a:avLst/>
          </a:prstGeom>
        </p:spPr>
        <p:txBody>
          <a:bodyPr/>
          <a:lstStyle/>
          <a:p>
            <a:fld id="{423F3D5B-696F-4A87-9E56-0F24FBDD063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43840" y="4778694"/>
            <a:ext cx="2133600" cy="194488"/>
          </a:xfrm>
          <a:prstGeom prst="rect">
            <a:avLst/>
          </a:prstGeom>
        </p:spPr>
        <p:txBody>
          <a:bodyPr/>
          <a:lstStyle/>
          <a:p>
            <a:fld id="{7DEC1F6B-F2AF-4A40-96EF-48161B49BADD}" type="datetime1">
              <a:rPr lang="en-AU" smtClean="0"/>
              <a:t>06/08/2017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58840" y="4778693"/>
            <a:ext cx="2895600" cy="193358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Gender responsive services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191000" y="4767264"/>
            <a:ext cx="762000" cy="203597"/>
          </a:xfrm>
          <a:prstGeom prst="rect">
            <a:avLst/>
          </a:prstGeom>
        </p:spPr>
        <p:txBody>
          <a:bodyPr/>
          <a:lstStyle/>
          <a:p>
            <a:fld id="{423F3D5B-696F-4A87-9E56-0F24FBDD063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877419"/>
            <a:ext cx="3008313" cy="6858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457201"/>
            <a:ext cx="4114800" cy="409932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700" baseline="0"/>
            </a:lvl2pPr>
            <a:lvl3pPr>
              <a:defRPr sz="1500" baseline="0"/>
            </a:lvl3pPr>
            <a:lvl4pPr>
              <a:defRPr sz="1400" baseline="0"/>
            </a:lvl4pPr>
            <a:lvl5pPr>
              <a:defRPr sz="1400" baseline="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1610917"/>
            <a:ext cx="3008313" cy="244673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>
              <a:lnSpc>
                <a:spcPct val="120000"/>
              </a:lnSpc>
              <a:spcBef>
                <a:spcPts val="450"/>
              </a:spcBef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marL="0" lvl="0" indent="0" algn="l" defTabSz="685800" rtl="0" eaLnBrk="1" latinLnBrk="0" hangingPunct="1">
              <a:lnSpc>
                <a:spcPct val="110000"/>
              </a:lnSpc>
              <a:spcBef>
                <a:spcPts val="15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" y="4778694"/>
            <a:ext cx="2133600" cy="194488"/>
          </a:xfrm>
          <a:prstGeom prst="rect">
            <a:avLst/>
          </a:prstGeom>
        </p:spPr>
        <p:txBody>
          <a:bodyPr/>
          <a:lstStyle/>
          <a:p>
            <a:fld id="{CC27E3A3-EC8D-45C8-B2E2-4CB0260ED774}" type="datetime1">
              <a:rPr lang="en-AU" smtClean="0"/>
              <a:t>06/08/2017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58840" y="4778693"/>
            <a:ext cx="2895600" cy="193358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Gender responsive services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191000" y="4767264"/>
            <a:ext cx="762000" cy="203597"/>
          </a:xfrm>
          <a:prstGeom prst="rect">
            <a:avLst/>
          </a:prstGeom>
        </p:spPr>
        <p:txBody>
          <a:bodyPr/>
          <a:lstStyle/>
          <a:p>
            <a:fld id="{423F3D5B-696F-4A87-9E56-0F24FBDD063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4.png"/><Relationship Id="rId17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7114115" y="4873943"/>
            <a:ext cx="1911351" cy="19335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685800" rtl="0" eaLnBrk="1" latinLnBrk="0" hangingPunct="1">
              <a:defRPr sz="900" kern="1200">
                <a:solidFill>
                  <a:schemeClr val="bg1">
                    <a:lumMod val="75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mtClean="0"/>
              <a:t>Gender responsive services</a:t>
            </a:r>
            <a:endParaRPr lang="en-AU" dirty="0"/>
          </a:p>
        </p:txBody>
      </p:sp>
      <p:pic>
        <p:nvPicPr>
          <p:cNvPr id="8" name="Picture 7" descr="top_master _slide_Policy_Brief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683814"/>
            <a:ext cx="9445742" cy="1572814"/>
          </a:xfrm>
          <a:prstGeom prst="rect">
            <a:avLst/>
          </a:prstGeom>
        </p:spPr>
      </p:pic>
      <p:pic>
        <p:nvPicPr>
          <p:cNvPr id="9" name="Picture 8" descr="logo_black.gif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" y="4734879"/>
            <a:ext cx="1679575" cy="3260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hf hdr="0" dt="0"/>
  <p:txStyles>
    <p:titleStyle>
      <a:lvl1pPr algn="ctr" defTabSz="685800" rtl="0" eaLnBrk="1" latinLnBrk="0" hangingPunct="1">
        <a:spcBef>
          <a:spcPct val="0"/>
        </a:spcBef>
        <a:buNone/>
        <a:defRPr sz="36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ts val="15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34579" indent="-171450" algn="l" defTabSz="685800" rtl="0" eaLnBrk="1" latinLnBrk="0" hangingPunct="1">
        <a:spcBef>
          <a:spcPts val="45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06029" indent="-171450" algn="l" defTabSz="685800" rtl="0" eaLnBrk="1" latinLnBrk="0" hangingPunct="1">
        <a:spcBef>
          <a:spcPts val="45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77479" indent="-171450" algn="l" defTabSz="685800" rtl="0" eaLnBrk="1" latinLnBrk="0" hangingPunct="1">
        <a:spcBef>
          <a:spcPts val="45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48929" indent="-171450" algn="l" defTabSz="685800" rtl="0" eaLnBrk="1" latinLnBrk="0" hangingPunct="1">
        <a:spcBef>
          <a:spcPts val="45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14425" indent="-171450" algn="l" defTabSz="6858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4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84685" indent="-171450" algn="l" defTabSz="6858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4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60897" indent="-171450" algn="l" defTabSz="6858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4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31156" indent="-171450" algn="l" defTabSz="6858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4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6950" y="2311400"/>
            <a:ext cx="7342188" cy="825500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sz="3200" b="1" dirty="0">
                <a:solidFill>
                  <a:srgbClr val="660066"/>
                </a:solidFill>
              </a:rPr>
              <a:t>G</a:t>
            </a:r>
            <a:r>
              <a:rPr lang="en-US" sz="3200" b="1" dirty="0" smtClean="0">
                <a:solidFill>
                  <a:srgbClr val="660066"/>
                </a:solidFill>
              </a:rPr>
              <a:t>ender</a:t>
            </a:r>
            <a:r>
              <a:rPr lang="en-US" sz="3200" b="1" dirty="0">
                <a:solidFill>
                  <a:srgbClr val="660066"/>
                </a:solidFill>
              </a:rPr>
              <a:t>-responsive HIV services for women who inject </a:t>
            </a:r>
            <a:r>
              <a:rPr lang="en-US" sz="3200" b="1" dirty="0" smtClean="0">
                <a:solidFill>
                  <a:srgbClr val="660066"/>
                </a:solidFill>
              </a:rPr>
              <a:t>drugs</a:t>
            </a:r>
            <a:br>
              <a:rPr lang="en-US" sz="3200" b="1" dirty="0" smtClean="0">
                <a:solidFill>
                  <a:srgbClr val="660066"/>
                </a:solidFill>
              </a:rPr>
            </a:br>
            <a:r>
              <a:rPr lang="en-MY" sz="3200" b="1" dirty="0" smtClean="0">
                <a:solidFill>
                  <a:srgbClr val="660066"/>
                </a:solidFill>
              </a:rPr>
              <a:t> </a:t>
            </a:r>
            <a:endParaRPr lang="en-AU" sz="3200" b="1" dirty="0">
              <a:solidFill>
                <a:srgbClr val="66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5050" y="2809478"/>
            <a:ext cx="6858000" cy="1743472"/>
          </a:xfrm>
        </p:spPr>
        <p:txBody>
          <a:bodyPr>
            <a:noAutofit/>
          </a:bodyPr>
          <a:lstStyle/>
          <a:p>
            <a:pPr algn="l"/>
            <a:r>
              <a:rPr lang="en-US" sz="2000" dirty="0"/>
              <a:t>Module </a:t>
            </a:r>
            <a:r>
              <a:rPr lang="en-US" sz="2000" dirty="0"/>
              <a:t>3: Key implementation considerations for services responding to the needs of women who inject drugs </a:t>
            </a:r>
            <a:endParaRPr lang="en-AU" sz="2000" i="1" dirty="0"/>
          </a:p>
          <a:p>
            <a:pPr algn="l"/>
            <a:r>
              <a:rPr lang="en-AU" sz="2000" i="1" dirty="0"/>
              <a:t>Slides</a:t>
            </a:r>
            <a:endParaRPr lang="en-AU" sz="2000" i="1" dirty="0"/>
          </a:p>
        </p:txBody>
      </p:sp>
    </p:spTree>
    <p:extLst>
      <p:ext uri="{BB962C8B-B14F-4D97-AF65-F5344CB8AC3E}">
        <p14:creationId xmlns:p14="http://schemas.microsoft.com/office/powerpoint/2010/main" val="2069475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013" y="970518"/>
            <a:ext cx="7345362" cy="76303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660066"/>
                </a:solidFill>
              </a:rPr>
              <a:t>Module overview</a:t>
            </a:r>
            <a:endParaRPr lang="en-US" sz="2800" b="1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1797050"/>
            <a:ext cx="7345363" cy="27559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Service delivery and integration</a:t>
            </a:r>
            <a:endParaRPr lang="en-MY" sz="2000" dirty="0"/>
          </a:p>
          <a:p>
            <a:pPr lvl="0">
              <a:lnSpc>
                <a:spcPct val="90000"/>
              </a:lnSpc>
            </a:pPr>
            <a:r>
              <a:rPr lang="en-US" sz="2000" dirty="0"/>
              <a:t>Discreet and accessible service locations</a:t>
            </a:r>
            <a:endParaRPr lang="en-MY" sz="2000" dirty="0"/>
          </a:p>
          <a:p>
            <a:pPr lvl="0">
              <a:lnSpc>
                <a:spcPct val="90000"/>
              </a:lnSpc>
            </a:pPr>
            <a:r>
              <a:rPr lang="en-US" sz="2000" dirty="0"/>
              <a:t>Women-only spaces and/or times </a:t>
            </a:r>
            <a:endParaRPr lang="en-MY" sz="2000" dirty="0"/>
          </a:p>
          <a:p>
            <a:pPr lvl="0">
              <a:lnSpc>
                <a:spcPct val="90000"/>
              </a:lnSpc>
            </a:pPr>
            <a:r>
              <a:rPr lang="en-US" sz="2000" dirty="0"/>
              <a:t>WID-specific outreach</a:t>
            </a:r>
            <a:endParaRPr lang="en-MY" sz="2000" dirty="0"/>
          </a:p>
          <a:p>
            <a:pPr lvl="0">
              <a:lnSpc>
                <a:spcPct val="90000"/>
              </a:lnSpc>
            </a:pPr>
            <a:r>
              <a:rPr lang="en-US" sz="2000" dirty="0"/>
              <a:t>Addressing stigma and discrimination</a:t>
            </a:r>
            <a:endParaRPr lang="en-MY" sz="2000" dirty="0"/>
          </a:p>
          <a:p>
            <a:pPr lvl="0">
              <a:lnSpc>
                <a:spcPct val="90000"/>
              </a:lnSpc>
            </a:pPr>
            <a:r>
              <a:rPr lang="en-US" sz="2000" dirty="0"/>
              <a:t>Advocacy to remove service access barriers to WID and promote their health and human rights</a:t>
            </a:r>
            <a:endParaRPr lang="en-MY" sz="2000" dirty="0"/>
          </a:p>
          <a:p>
            <a:pPr lvl="0">
              <a:lnSpc>
                <a:spcPct val="90000"/>
              </a:lnSpc>
            </a:pPr>
            <a:r>
              <a:rPr lang="en-US" sz="2000" dirty="0"/>
              <a:t>Resourcing</a:t>
            </a:r>
            <a:endParaRPr lang="en-MY" sz="2000" dirty="0"/>
          </a:p>
          <a:p>
            <a:pPr lvl="0">
              <a:lnSpc>
                <a:spcPct val="90000"/>
              </a:lnSpc>
            </a:pPr>
            <a:r>
              <a:rPr lang="en-US" sz="2000" dirty="0"/>
              <a:t>Data </a:t>
            </a:r>
            <a:endParaRPr lang="en-MY" sz="2000" dirty="0"/>
          </a:p>
          <a:p>
            <a:pPr lvl="0">
              <a:lnSpc>
                <a:spcPct val="90000"/>
              </a:lnSpc>
            </a:pPr>
            <a:r>
              <a:rPr lang="en-US" sz="2000" dirty="0"/>
              <a:t>Participatory</a:t>
            </a:r>
            <a:r>
              <a:rPr lang="en-AU" sz="2000" dirty="0"/>
              <a:t> planning, implementation and evaluation</a:t>
            </a:r>
            <a:endParaRPr lang="en-MY" sz="2000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545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363" y="987425"/>
            <a:ext cx="7345362" cy="759381"/>
          </a:xfrm>
        </p:spPr>
        <p:txBody>
          <a:bodyPr>
            <a:noAutofit/>
          </a:bodyPr>
          <a:lstStyle/>
          <a:p>
            <a:pPr algn="l"/>
            <a:r>
              <a:rPr lang="en-GB" sz="2400" b="1" dirty="0">
                <a:solidFill>
                  <a:srgbClr val="660066"/>
                </a:solidFill>
              </a:rPr>
              <a:t>Service delivery and integration</a:t>
            </a:r>
            <a:r>
              <a:rPr lang="en-MY" sz="2400" b="1" dirty="0">
                <a:solidFill>
                  <a:srgbClr val="660066"/>
                </a:solidFill>
              </a:rPr>
              <a:t/>
            </a:r>
            <a:br>
              <a:rPr lang="en-MY" sz="2400" b="1" dirty="0">
                <a:solidFill>
                  <a:srgbClr val="660066"/>
                </a:solidFill>
              </a:rPr>
            </a:br>
            <a:endParaRPr lang="en-US" sz="24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GB" b="1" dirty="0"/>
              <a:t>establish linkages with relevant services </a:t>
            </a:r>
            <a:endParaRPr lang="en-GB" b="1" dirty="0" smtClean="0"/>
          </a:p>
          <a:p>
            <a:pPr lvl="0"/>
            <a:r>
              <a:rPr lang="en-GB" b="1" dirty="0" smtClean="0"/>
              <a:t>Integrate family planning, maternal health care and primary care</a:t>
            </a:r>
            <a:endParaRPr lang="en-MY" dirty="0"/>
          </a:p>
          <a:p>
            <a:pPr lvl="0"/>
            <a:r>
              <a:rPr lang="en-GB" b="1" dirty="0"/>
              <a:t>build staff capacity </a:t>
            </a:r>
            <a:endParaRPr lang="en-MY" dirty="0"/>
          </a:p>
          <a:p>
            <a:pPr lvl="0"/>
            <a:r>
              <a:rPr lang="en-GB" b="1" dirty="0"/>
              <a:t>establish relationships with health care providers </a:t>
            </a:r>
            <a:endParaRPr lang="en-MY" dirty="0"/>
          </a:p>
          <a:p>
            <a:pPr lvl="0"/>
            <a:r>
              <a:rPr lang="en-GB" b="1" dirty="0"/>
              <a:t>ensure that other health services welcome women regardless of drug use status</a:t>
            </a:r>
            <a:endParaRPr lang="en-MY" dirty="0"/>
          </a:p>
          <a:p>
            <a:pPr lvl="0"/>
            <a:r>
              <a:rPr lang="en-GB" b="1" dirty="0"/>
              <a:t>introduce elements for WID into other services</a:t>
            </a:r>
            <a:r>
              <a:rPr lang="en-GB" dirty="0"/>
              <a:t> </a:t>
            </a:r>
            <a:endParaRPr lang="en-MY" dirty="0"/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434931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932418"/>
            <a:ext cx="7345362" cy="1004888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660066"/>
                </a:solidFill>
              </a:rPr>
              <a:t>Location and service hours</a:t>
            </a:r>
            <a:endParaRPr lang="en-US" sz="2800" b="1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1854199"/>
            <a:ext cx="7345363" cy="2694941"/>
          </a:xfrm>
        </p:spPr>
        <p:txBody>
          <a:bodyPr>
            <a:normAutofit/>
          </a:bodyPr>
          <a:lstStyle/>
          <a:p>
            <a:pPr lvl="0"/>
            <a:r>
              <a:rPr lang="en-MY" sz="1600" b="1" dirty="0"/>
              <a:t>d</a:t>
            </a:r>
            <a:r>
              <a:rPr lang="en-GB" sz="1600" b="1" dirty="0" err="1"/>
              <a:t>iscreet</a:t>
            </a:r>
            <a:r>
              <a:rPr lang="en-GB" sz="1600" b="1" dirty="0"/>
              <a:t> </a:t>
            </a:r>
            <a:endParaRPr lang="en-MY" sz="1600" dirty="0"/>
          </a:p>
          <a:p>
            <a:pPr lvl="0"/>
            <a:r>
              <a:rPr lang="en-GB" sz="1600" b="1" dirty="0"/>
              <a:t>accessible, </a:t>
            </a:r>
            <a:endParaRPr lang="en-MY" sz="1600" dirty="0"/>
          </a:p>
          <a:p>
            <a:pPr lvl="0"/>
            <a:r>
              <a:rPr lang="en-GB" sz="1600" b="1" dirty="0"/>
              <a:t>low threshold </a:t>
            </a:r>
            <a:endParaRPr lang="en-MY" sz="1600" dirty="0"/>
          </a:p>
          <a:p>
            <a:pPr lvl="0"/>
            <a:r>
              <a:rPr lang="en-GB" sz="1600" b="1" dirty="0"/>
              <a:t>opening hours adjusted </a:t>
            </a:r>
            <a:endParaRPr lang="en-MY" sz="1600" dirty="0"/>
          </a:p>
          <a:p>
            <a:pPr lvl="0"/>
            <a:r>
              <a:rPr lang="en-GB" sz="1600" b="1" dirty="0"/>
              <a:t>women-only spaces </a:t>
            </a:r>
            <a:endParaRPr lang="en-MY" sz="1600" dirty="0"/>
          </a:p>
          <a:p>
            <a:pPr lvl="0"/>
            <a:r>
              <a:rPr lang="en-GB" sz="1600" b="1" dirty="0"/>
              <a:t>mobile services</a:t>
            </a:r>
            <a:endParaRPr lang="en-MY" sz="1600" dirty="0"/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10906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983218"/>
            <a:ext cx="7345362" cy="1004888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800" b="1" dirty="0" smtClean="0">
                <a:solidFill>
                  <a:srgbClr val="660066"/>
                </a:solidFill>
              </a:rPr>
              <a:t>Outreach. </a:t>
            </a:r>
            <a:br>
              <a:rPr lang="en-US" sz="2800" b="1" dirty="0" smtClean="0">
                <a:solidFill>
                  <a:srgbClr val="660066"/>
                </a:solidFill>
              </a:rPr>
            </a:br>
            <a:r>
              <a:rPr lang="en-US" sz="2800" b="1" dirty="0" smtClean="0">
                <a:solidFill>
                  <a:srgbClr val="660066"/>
                </a:solidFill>
              </a:rPr>
              <a:t>Addressing stigma. </a:t>
            </a:r>
            <a:endParaRPr lang="en-US" sz="2800" b="1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2006599"/>
            <a:ext cx="7345363" cy="2542541"/>
          </a:xfrm>
        </p:spPr>
        <p:txBody>
          <a:bodyPr>
            <a:normAutofit lnSpcReduction="10000"/>
          </a:bodyPr>
          <a:lstStyle/>
          <a:p>
            <a:pPr lvl="0"/>
            <a:r>
              <a:rPr lang="en-GB" b="1" dirty="0"/>
              <a:t>Specific outreach efforts </a:t>
            </a:r>
            <a:endParaRPr lang="en-MY" dirty="0"/>
          </a:p>
          <a:p>
            <a:pPr lvl="0"/>
            <a:r>
              <a:rPr lang="en-GB" b="1" dirty="0"/>
              <a:t>PDI</a:t>
            </a:r>
            <a:endParaRPr lang="en-MY" dirty="0"/>
          </a:p>
          <a:p>
            <a:pPr lvl="0"/>
            <a:r>
              <a:rPr lang="en-GB" b="1" dirty="0"/>
              <a:t>Staff training to eliminate discrimination </a:t>
            </a:r>
            <a:endParaRPr lang="en-MY" dirty="0"/>
          </a:p>
          <a:p>
            <a:pPr lvl="0"/>
            <a:r>
              <a:rPr lang="en-GB" b="1" dirty="0"/>
              <a:t>Training for referral agencies to improve capacity </a:t>
            </a:r>
            <a:endParaRPr lang="en-MY" dirty="0"/>
          </a:p>
          <a:p>
            <a:pPr lvl="0"/>
            <a:r>
              <a:rPr lang="en-GB" b="1" dirty="0"/>
              <a:t>Links to existing legal services and </a:t>
            </a:r>
            <a:r>
              <a:rPr lang="en-GB" b="1" dirty="0" smtClean="0"/>
              <a:t>supports </a:t>
            </a:r>
            <a:endParaRPr lang="en-MY" dirty="0"/>
          </a:p>
          <a:p>
            <a:pPr lvl="0"/>
            <a:r>
              <a:rPr lang="en-GB" b="1" dirty="0"/>
              <a:t>Campaigns. </a:t>
            </a:r>
            <a:endParaRPr lang="en-MY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01237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830818"/>
            <a:ext cx="7345362" cy="826532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660066"/>
                </a:solidFill>
              </a:rPr>
              <a:t>Advocacy</a:t>
            </a:r>
            <a:endParaRPr lang="en-US" sz="3200" b="1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1670050"/>
            <a:ext cx="7345363" cy="2879091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GB" b="1" dirty="0"/>
              <a:t>Engage range of stakeholders </a:t>
            </a:r>
            <a:endParaRPr lang="en-MY" dirty="0"/>
          </a:p>
          <a:p>
            <a:pPr lvl="0"/>
            <a:r>
              <a:rPr lang="en-GB" b="1" dirty="0"/>
              <a:t>Protect human rights and improve access to health </a:t>
            </a:r>
            <a:endParaRPr lang="en-MY" dirty="0"/>
          </a:p>
          <a:p>
            <a:pPr lvl="0"/>
            <a:r>
              <a:rPr lang="en-GB" b="1" dirty="0"/>
              <a:t>Sustainable funding </a:t>
            </a:r>
            <a:endParaRPr lang="en-MY" dirty="0"/>
          </a:p>
          <a:p>
            <a:pPr lvl="0"/>
            <a:r>
              <a:rPr lang="en-MY" b="1" dirty="0"/>
              <a:t>C</a:t>
            </a:r>
            <a:r>
              <a:rPr lang="en-GB" b="1" dirty="0" err="1"/>
              <a:t>oordination</a:t>
            </a:r>
            <a:r>
              <a:rPr lang="en-GB" b="1" dirty="0"/>
              <a:t> for continuum of care </a:t>
            </a:r>
            <a:endParaRPr lang="en-MY" dirty="0"/>
          </a:p>
          <a:p>
            <a:pPr lvl="0"/>
            <a:r>
              <a:rPr lang="en-GB" b="1" dirty="0"/>
              <a:t>Target local officials</a:t>
            </a:r>
            <a:endParaRPr lang="en-MY" dirty="0"/>
          </a:p>
          <a:p>
            <a:pPr lvl="0"/>
            <a:r>
              <a:rPr lang="en-GB" b="1" dirty="0"/>
              <a:t>WID should lead advocacy </a:t>
            </a:r>
            <a:endParaRPr lang="en-MY" dirty="0"/>
          </a:p>
          <a:p>
            <a:pPr lvl="0"/>
            <a:r>
              <a:rPr lang="en-GB" b="1" dirty="0"/>
              <a:t>Support development of WID networks </a:t>
            </a:r>
            <a:endParaRPr lang="en-MY" dirty="0"/>
          </a:p>
          <a:p>
            <a:pPr lvl="0"/>
            <a:r>
              <a:rPr lang="en-GB" b="1" dirty="0"/>
              <a:t>Work with WID groups or networks</a:t>
            </a:r>
            <a:endParaRPr lang="en-MY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622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463" y="957818"/>
            <a:ext cx="7345362" cy="1004888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660066"/>
                </a:solidFill>
              </a:rPr>
              <a:t>Data</a:t>
            </a:r>
            <a:endParaRPr lang="en-US" sz="2800" b="1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413" y="1993901"/>
            <a:ext cx="7345363" cy="2317749"/>
          </a:xfrm>
        </p:spPr>
        <p:txBody>
          <a:bodyPr>
            <a:normAutofit/>
          </a:bodyPr>
          <a:lstStyle/>
          <a:p>
            <a:pPr lvl="0"/>
            <a:r>
              <a:rPr lang="en-GB" b="1" dirty="0"/>
              <a:t>s</a:t>
            </a:r>
            <a:r>
              <a:rPr lang="en-GB" b="1" dirty="0" smtClean="0"/>
              <a:t>ex</a:t>
            </a:r>
            <a:r>
              <a:rPr lang="en-GB" b="1" dirty="0"/>
              <a:t>-disaggregated data to monitor service access</a:t>
            </a:r>
            <a:endParaRPr lang="en-MY" dirty="0"/>
          </a:p>
          <a:p>
            <a:pPr lvl="0"/>
            <a:r>
              <a:rPr lang="en-GB" b="1" dirty="0"/>
              <a:t>lack of data not an excuse for inaction</a:t>
            </a:r>
            <a:endParaRPr lang="en-MY" dirty="0"/>
          </a:p>
          <a:p>
            <a:pPr lvl="0"/>
            <a:r>
              <a:rPr lang="en-GB" b="1" dirty="0"/>
              <a:t>confidentiality </a:t>
            </a:r>
            <a:endParaRPr lang="en-MY" dirty="0"/>
          </a:p>
          <a:p>
            <a:pPr lvl="0"/>
            <a:r>
              <a:rPr lang="en-GB" b="1" dirty="0"/>
              <a:t>plan for gathering, analysing and using data </a:t>
            </a:r>
            <a:endParaRPr lang="en-MY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09414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1066800"/>
            <a:ext cx="7345362" cy="768906"/>
          </a:xfrm>
        </p:spPr>
        <p:txBody>
          <a:bodyPr>
            <a:noAutofit/>
          </a:bodyPr>
          <a:lstStyle/>
          <a:p>
            <a:pPr algn="l"/>
            <a:r>
              <a:rPr lang="en-MY" sz="2800" b="1" dirty="0" smtClean="0">
                <a:solidFill>
                  <a:srgbClr val="660066"/>
                </a:solidFill>
              </a:rPr>
              <a:t>A</a:t>
            </a:r>
            <a:r>
              <a:rPr lang="en-GB" sz="2800" b="1" dirty="0" err="1" smtClean="0">
                <a:solidFill>
                  <a:srgbClr val="660066"/>
                </a:solidFill>
              </a:rPr>
              <a:t>pply</a:t>
            </a:r>
            <a:r>
              <a:rPr lang="en-GB" sz="2800" b="1" dirty="0" smtClean="0">
                <a:solidFill>
                  <a:srgbClr val="660066"/>
                </a:solidFill>
              </a:rPr>
              <a:t> </a:t>
            </a:r>
            <a:r>
              <a:rPr lang="en-GB" sz="2800" b="1" dirty="0">
                <a:solidFill>
                  <a:srgbClr val="660066"/>
                </a:solidFill>
              </a:rPr>
              <a:t>qualitative indicators such as:</a:t>
            </a:r>
            <a:r>
              <a:rPr lang="en-MY" sz="2800" b="1" dirty="0">
                <a:solidFill>
                  <a:srgbClr val="660066"/>
                </a:solidFill>
              </a:rPr>
              <a:t/>
            </a:r>
            <a:br>
              <a:rPr lang="en-MY" sz="2800" b="1" dirty="0">
                <a:solidFill>
                  <a:srgbClr val="660066"/>
                </a:solidFill>
              </a:rPr>
            </a:br>
            <a:endParaRPr lang="en-US" sz="2800" b="1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1822449"/>
            <a:ext cx="7345363" cy="272669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GB" b="1" dirty="0"/>
              <a:t>client satisfaction </a:t>
            </a:r>
            <a:endParaRPr lang="en-MY" dirty="0"/>
          </a:p>
          <a:p>
            <a:pPr lvl="0"/>
            <a:r>
              <a:rPr lang="en-GB" b="1" dirty="0"/>
              <a:t>access to basic services</a:t>
            </a:r>
            <a:endParaRPr lang="en-MY" dirty="0"/>
          </a:p>
          <a:p>
            <a:pPr lvl="0"/>
            <a:r>
              <a:rPr lang="en-GB" b="1" dirty="0"/>
              <a:t>incidence of GBV</a:t>
            </a:r>
            <a:endParaRPr lang="en-MY" dirty="0"/>
          </a:p>
          <a:p>
            <a:pPr lvl="0"/>
            <a:r>
              <a:rPr lang="en-GB" b="1" dirty="0"/>
              <a:t>use of gender stereotypes</a:t>
            </a:r>
            <a:endParaRPr lang="en-MY" dirty="0"/>
          </a:p>
          <a:p>
            <a:pPr lvl="0"/>
            <a:r>
              <a:rPr lang="en-MY" b="1" dirty="0"/>
              <a:t>c</a:t>
            </a:r>
            <a:r>
              <a:rPr lang="en-GB" b="1" dirty="0" err="1"/>
              <a:t>hange</a:t>
            </a:r>
            <a:r>
              <a:rPr lang="en-GB" b="1" dirty="0"/>
              <a:t> in discriminatory attitudes</a:t>
            </a:r>
            <a:endParaRPr lang="en-MY" dirty="0"/>
          </a:p>
          <a:p>
            <a:pPr lvl="0"/>
            <a:r>
              <a:rPr lang="en-GB" b="1" dirty="0"/>
              <a:t>WID organisations established or strengthened</a:t>
            </a:r>
            <a:endParaRPr lang="en-MY" dirty="0"/>
          </a:p>
          <a:p>
            <a:pPr lvl="0"/>
            <a:r>
              <a:rPr lang="en-GB" b="1" dirty="0"/>
              <a:t>WID </a:t>
            </a:r>
            <a:r>
              <a:rPr lang="en-GB" b="1" dirty="0" smtClean="0"/>
              <a:t>engagement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618291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072118"/>
            <a:ext cx="7345362" cy="1004888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660066"/>
                </a:solidFill>
              </a:rPr>
              <a:t>Participatory involvement</a:t>
            </a:r>
            <a:endParaRPr lang="en-US" sz="2800" b="1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2247899"/>
            <a:ext cx="7345363" cy="2301241"/>
          </a:xfrm>
        </p:spPr>
        <p:txBody>
          <a:bodyPr>
            <a:normAutofit/>
          </a:bodyPr>
          <a:lstStyle/>
          <a:p>
            <a:pPr lvl="0"/>
            <a:r>
              <a:rPr lang="en-GB" sz="2400" b="1" dirty="0"/>
              <a:t>Meaningful engagement </a:t>
            </a:r>
            <a:endParaRPr lang="en-MY" sz="2400" dirty="0"/>
          </a:p>
          <a:p>
            <a:pPr lvl="0"/>
            <a:r>
              <a:rPr lang="en-GB" sz="2400" b="1" dirty="0"/>
              <a:t>Involving from earliest stages, all processes</a:t>
            </a:r>
            <a:endParaRPr lang="en-MY" sz="2400" dirty="0"/>
          </a:p>
          <a:p>
            <a:pPr lvl="0"/>
            <a:r>
              <a:rPr lang="en-GB" sz="2400" b="1" dirty="0"/>
              <a:t>Investment in meaningful engagement </a:t>
            </a: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41503036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1836</TotalTime>
  <Words>288</Words>
  <Application>Microsoft Macintosh PowerPoint</Application>
  <PresentationFormat>On-screen Show (16:9)</PresentationFormat>
  <Paragraphs>70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Capital</vt:lpstr>
      <vt:lpstr>Gender-responsive HIV services for women who inject drugs  </vt:lpstr>
      <vt:lpstr>Module overview</vt:lpstr>
      <vt:lpstr>Service delivery and integration </vt:lpstr>
      <vt:lpstr>Location and service hours</vt:lpstr>
      <vt:lpstr>Outreach.  Addressing stigma. </vt:lpstr>
      <vt:lpstr>Advocacy</vt:lpstr>
      <vt:lpstr>Data</vt:lpstr>
      <vt:lpstr>Apply qualitative indicators such as: </vt:lpstr>
      <vt:lpstr>Participatory involvement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Adrian  Ciupagea</cp:lastModifiedBy>
  <cp:revision>61</cp:revision>
  <dcterms:created xsi:type="dcterms:W3CDTF">2017-04-17T05:35:41Z</dcterms:created>
  <dcterms:modified xsi:type="dcterms:W3CDTF">2017-08-06T11:18:13Z</dcterms:modified>
  <cp:category/>
</cp:coreProperties>
</file>