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"/>
  </p:notesMasterIdLst>
  <p:sldIdLst>
    <p:sldId id="258" r:id="rId2"/>
    <p:sldId id="259" r:id="rId3"/>
    <p:sldId id="261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907" autoAdjust="0"/>
  </p:normalViewPr>
  <p:slideViewPr>
    <p:cSldViewPr snapToGrid="0">
      <p:cViewPr varScale="1">
        <p:scale>
          <a:sx n="98" d="100"/>
          <a:sy n="98" d="100"/>
        </p:scale>
        <p:origin x="72" y="486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A6C23-6873-416A-95DA-030091352602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68603-9627-44D2-B7F5-A52AF9BB2B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60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3E910-3867-2C4E-A1F2-26443566A8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97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3E910-3867-2C4E-A1F2-26443566A8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7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3E910-3867-2C4E-A1F2-26443566A8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7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42962"/>
            <a:ext cx="7342188" cy="144303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1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42188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685800" rtl="0" eaLnBrk="1" latinLnBrk="0" hangingPunct="1">
              <a:spcBef>
                <a:spcPts val="225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270747"/>
            <a:ext cx="3008313" cy="685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457201"/>
            <a:ext cx="4114800" cy="40993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700" baseline="0"/>
            </a:lvl2pPr>
            <a:lvl3pPr>
              <a:defRPr sz="15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004242"/>
            <a:ext cx="3008313" cy="2552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3" y="232592"/>
            <a:ext cx="3398837" cy="9036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268730"/>
            <a:ext cx="3008376" cy="6858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459581"/>
            <a:ext cx="4114800" cy="41010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002536"/>
            <a:ext cx="3008376" cy="25511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>
              <a:lnSpc>
                <a:spcPct val="120000"/>
              </a:lnSpc>
              <a:spcBef>
                <a:spcPts val="450"/>
              </a:spcBef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 algn="l" defTabSz="685800" rtl="0" eaLnBrk="1" latinLnBrk="0" hangingPunct="1">
              <a:lnSpc>
                <a:spcPct val="120000"/>
              </a:lnSpc>
              <a:spcBef>
                <a:spcPts val="15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215865"/>
            <a:ext cx="8021977" cy="68714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953437"/>
            <a:ext cx="8021977" cy="7597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>
              <a:spcBef>
                <a:spcPts val="0"/>
              </a:spcBef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 algn="l" defTabSz="685800" rtl="0" eaLnBrk="1" latinLnBrk="0" hangingPunct="1">
              <a:lnSpc>
                <a:spcPct val="120000"/>
              </a:lnSpc>
              <a:spcBef>
                <a:spcPts val="15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600201"/>
            <a:ext cx="7345363" cy="2948940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457201"/>
            <a:ext cx="1416423" cy="4137422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457201"/>
            <a:ext cx="6279777" cy="4137422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600201"/>
            <a:ext cx="7345363" cy="294894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2581836"/>
            <a:ext cx="7345362" cy="11497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41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3771900"/>
            <a:ext cx="7345362" cy="742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225"/>
              </a:spcBef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400051"/>
            <a:ext cx="7836408" cy="21216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5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28700"/>
            <a:ext cx="7345362" cy="12573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41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350926"/>
            <a:ext cx="7345362" cy="112514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spcBef>
                <a:spcPts val="225"/>
              </a:spcBef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610917"/>
            <a:ext cx="3566160" cy="29456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10917"/>
            <a:ext cx="3566160" cy="29456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281744"/>
            <a:ext cx="3566160" cy="62437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spcBef>
                <a:spcPts val="225"/>
              </a:spcBef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281744"/>
            <a:ext cx="3566160" cy="62437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spcBef>
                <a:spcPts val="225"/>
              </a:spcBef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1943101"/>
            <a:ext cx="3566160" cy="26134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877419"/>
            <a:ext cx="3008313" cy="685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457201"/>
            <a:ext cx="4114800" cy="40993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700" baseline="0"/>
            </a:lvl2pPr>
            <a:lvl3pPr>
              <a:defRPr sz="15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1610917"/>
            <a:ext cx="3008313" cy="244673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>
              <a:lnSpc>
                <a:spcPct val="120000"/>
              </a:lnSpc>
              <a:spcBef>
                <a:spcPts val="450"/>
              </a:spcBef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15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  <p:pic>
        <p:nvPicPr>
          <p:cNvPr id="8" name="Picture 7" descr="top_master _slide_Policy_Brief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83814"/>
            <a:ext cx="9445742" cy="1572814"/>
          </a:xfrm>
          <a:prstGeom prst="rect">
            <a:avLst/>
          </a:prstGeom>
        </p:spPr>
      </p:pic>
      <p:pic>
        <p:nvPicPr>
          <p:cNvPr id="9" name="Picture 8" descr="logo_black.gif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4734879"/>
            <a:ext cx="1679575" cy="32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ts val="15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34579" indent="-171450" algn="l" defTabSz="685800" rtl="0" eaLnBrk="1" latinLnBrk="0" hangingPunct="1">
        <a:spcBef>
          <a:spcPts val="45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06029" indent="-171450" algn="l" defTabSz="685800" rtl="0" eaLnBrk="1" latinLnBrk="0" hangingPunct="1">
        <a:spcBef>
          <a:spcPts val="45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77479" indent="-171450" algn="l" defTabSz="685800" rtl="0" eaLnBrk="1" latinLnBrk="0" hangingPunct="1">
        <a:spcBef>
          <a:spcPts val="45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48929" indent="-171450" algn="l" defTabSz="685800" rtl="0" eaLnBrk="1" latinLnBrk="0" hangingPunct="1">
        <a:spcBef>
          <a:spcPts val="45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14425" indent="-171450" algn="l" defTabSz="6858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84685" indent="-171450" algn="l" defTabSz="6858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60897" indent="-171450" algn="l" defTabSz="6858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31156" indent="-171450" algn="l" defTabSz="6858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4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51" y="1206230"/>
            <a:ext cx="5231049" cy="914671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660066"/>
                </a:solidFill>
              </a:rPr>
              <a:t>Module </a:t>
            </a:r>
            <a:r>
              <a:rPr lang="en-US" sz="2400" b="1" dirty="0">
                <a:solidFill>
                  <a:srgbClr val="660066"/>
                </a:solidFill>
              </a:rPr>
              <a:t>5: Key elements in mobilizing women who inject drugs. </a:t>
            </a:r>
            <a:r>
              <a:rPr lang="en-MY" sz="2400" b="1" dirty="0">
                <a:solidFill>
                  <a:srgbClr val="660066"/>
                </a:solidFill>
              </a:rPr>
              <a:t/>
            </a:r>
            <a:br>
              <a:rPr lang="en-MY" sz="2400" b="1" dirty="0">
                <a:solidFill>
                  <a:srgbClr val="660066"/>
                </a:solidFill>
              </a:rPr>
            </a:br>
            <a:r>
              <a:rPr lang="en-MY" sz="2800" b="1" dirty="0">
                <a:solidFill>
                  <a:srgbClr val="660066"/>
                </a:solidFill>
              </a:rPr>
              <a:t/>
            </a:r>
            <a:br>
              <a:rPr lang="en-MY" sz="2800" b="1" dirty="0">
                <a:solidFill>
                  <a:srgbClr val="660066"/>
                </a:solidFill>
              </a:rPr>
            </a:b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495550"/>
            <a:ext cx="4059237" cy="205359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All level engagement support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Network support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Empowerment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Raising awareness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Women’s groups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Participatory approach</a:t>
            </a:r>
          </a:p>
        </p:txBody>
      </p:sp>
      <p:pic>
        <p:nvPicPr>
          <p:cNvPr id="4" name="Picture 3" descr="feminist-2136191_128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25" y="1003300"/>
            <a:ext cx="2828925" cy="3848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62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1078671"/>
            <a:ext cx="7620000" cy="892608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>
                <a:solidFill>
                  <a:srgbClr val="660066"/>
                </a:solidFill>
              </a:rPr>
              <a:t>Developing </a:t>
            </a:r>
            <a:r>
              <a:rPr lang="en-GB" sz="2800" b="1" dirty="0">
                <a:solidFill>
                  <a:srgbClr val="660066"/>
                </a:solidFill>
              </a:rPr>
              <a:t>and strengthening WID collectives</a:t>
            </a:r>
            <a:r>
              <a:rPr lang="en-MY" sz="2800" b="1" dirty="0">
                <a:solidFill>
                  <a:srgbClr val="660066"/>
                </a:solidFill>
              </a:rPr>
              <a:t/>
            </a:r>
            <a:br>
              <a:rPr lang="en-MY" sz="2800" b="1" dirty="0">
                <a:solidFill>
                  <a:srgbClr val="660066"/>
                </a:solidFill>
              </a:rPr>
            </a:b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84400"/>
            <a:ext cx="7345363" cy="2190750"/>
          </a:xfrm>
        </p:spPr>
        <p:txBody>
          <a:bodyPr>
            <a:normAutofit fontScale="47500" lnSpcReduction="20000"/>
          </a:bodyPr>
          <a:lstStyle/>
          <a:p>
            <a:pPr lvl="1"/>
            <a:r>
              <a:rPr lang="en-GB" sz="2000" b="1" dirty="0"/>
              <a:t>spaces to meet </a:t>
            </a:r>
          </a:p>
          <a:p>
            <a:pPr marL="342900" lvl="1" indent="0">
              <a:buNone/>
            </a:pPr>
            <a:endParaRPr lang="en-MY" sz="2000" dirty="0"/>
          </a:p>
          <a:p>
            <a:pPr lvl="1"/>
            <a:r>
              <a:rPr lang="en-GB" sz="2000" b="1" dirty="0"/>
              <a:t>discreet advertising </a:t>
            </a:r>
          </a:p>
          <a:p>
            <a:pPr marL="342900" lvl="1" indent="0">
              <a:buNone/>
            </a:pPr>
            <a:endParaRPr lang="en-MY" sz="2000" dirty="0"/>
          </a:p>
          <a:p>
            <a:pPr lvl="1"/>
            <a:r>
              <a:rPr lang="en-GB" sz="2000" b="1" dirty="0"/>
              <a:t>organisational support</a:t>
            </a:r>
          </a:p>
          <a:p>
            <a:pPr marL="342900" lvl="1" indent="0">
              <a:buNone/>
            </a:pPr>
            <a:endParaRPr lang="en-MY" sz="2000" dirty="0"/>
          </a:p>
          <a:p>
            <a:pPr lvl="1"/>
            <a:r>
              <a:rPr lang="en-GB" sz="2000" b="1" dirty="0"/>
              <a:t>resources for peer education</a:t>
            </a:r>
          </a:p>
          <a:p>
            <a:pPr marL="342900" lvl="1" indent="0">
              <a:buNone/>
            </a:pPr>
            <a:endParaRPr lang="en-MY" sz="2000" dirty="0"/>
          </a:p>
          <a:p>
            <a:pPr lvl="1"/>
            <a:r>
              <a:rPr lang="en-GB" sz="2000" b="1" dirty="0"/>
              <a:t>up to date information on relevant research</a:t>
            </a:r>
          </a:p>
          <a:p>
            <a:pPr lvl="1"/>
            <a:endParaRPr lang="en-GB" sz="2000" b="1" dirty="0"/>
          </a:p>
          <a:p>
            <a:pPr lvl="1"/>
            <a:r>
              <a:rPr lang="en-GB" sz="2000" b="1" dirty="0"/>
              <a:t>engage with the group </a:t>
            </a:r>
          </a:p>
          <a:p>
            <a:pPr marL="342900" lvl="1" indent="0">
              <a:buNone/>
            </a:pPr>
            <a:endParaRPr lang="en-MY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486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08618"/>
            <a:ext cx="7345362" cy="636032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rgbClr val="660066"/>
                </a:solidFill>
              </a:rPr>
              <a:t>Assist the group with</a:t>
            </a:r>
            <a:r>
              <a:rPr lang="en-GB" sz="2800" b="1" dirty="0" smtClean="0">
                <a:solidFill>
                  <a:srgbClr val="660066"/>
                </a:solidFill>
              </a:rPr>
              <a:t>: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006600"/>
            <a:ext cx="7345363" cy="2542540"/>
          </a:xfrm>
        </p:spPr>
        <p:txBody>
          <a:bodyPr/>
          <a:lstStyle/>
          <a:p>
            <a:pPr marL="428625" indent="-428625">
              <a:buAutoNum type="romanLcParenR"/>
            </a:pPr>
            <a:r>
              <a:rPr lang="en-GB" b="1" dirty="0" smtClean="0"/>
              <a:t>stakeholder </a:t>
            </a:r>
            <a:r>
              <a:rPr lang="en-GB" b="1" dirty="0"/>
              <a:t>linkages </a:t>
            </a:r>
            <a:endParaRPr lang="en-MY" dirty="0"/>
          </a:p>
          <a:p>
            <a:pPr marL="428625" indent="-428625">
              <a:buAutoNum type="romanLcParenR"/>
            </a:pPr>
            <a:r>
              <a:rPr lang="en-GB" b="1" dirty="0" smtClean="0"/>
              <a:t>funding </a:t>
            </a:r>
            <a:r>
              <a:rPr lang="en-GB" b="1" dirty="0"/>
              <a:t>and training opportunities </a:t>
            </a:r>
            <a:endParaRPr lang="en-MY" dirty="0"/>
          </a:p>
          <a:p>
            <a:pPr marL="0" indent="0">
              <a:buNone/>
            </a:pPr>
            <a:r>
              <a:rPr lang="en-GB" b="1" dirty="0" smtClean="0"/>
              <a:t>iii</a:t>
            </a:r>
            <a:r>
              <a:rPr lang="en-GB" b="1" dirty="0"/>
              <a:t>) other group determined objectives </a:t>
            </a:r>
            <a:endParaRPr lang="en-GB" b="1" dirty="0" smtClean="0"/>
          </a:p>
          <a:p>
            <a:pPr marL="0" indent="0">
              <a:buNone/>
            </a:pPr>
            <a:r>
              <a:rPr lang="en-GB" b="1" i="1" dirty="0" smtClean="0"/>
              <a:t>At </a:t>
            </a:r>
            <a:r>
              <a:rPr lang="en-GB" b="1" i="1" dirty="0"/>
              <a:t>minimum, employ WID as volunteers, as paid staff, and/or as managers in WID-focused services. </a:t>
            </a:r>
            <a:endParaRPr lang="en-MY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37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2" y="849868"/>
            <a:ext cx="7926387" cy="966232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660066"/>
                </a:solidFill>
              </a:rPr>
              <a:t/>
            </a:r>
            <a:br>
              <a:rPr lang="en-GB" sz="2800" b="1" dirty="0">
                <a:solidFill>
                  <a:srgbClr val="660066"/>
                </a:solidFill>
              </a:rPr>
            </a:br>
            <a:r>
              <a:rPr lang="en-GB" sz="2800" b="1" dirty="0">
                <a:solidFill>
                  <a:srgbClr val="660066"/>
                </a:solidFill>
              </a:rPr>
              <a:t>Gender-specific peer education and outreach</a:t>
            </a:r>
            <a:r>
              <a:rPr lang="en-MY" sz="2800" b="1" dirty="0">
                <a:solidFill>
                  <a:srgbClr val="660066"/>
                </a:solidFill>
              </a:rPr>
              <a:t/>
            </a:r>
            <a:br>
              <a:rPr lang="en-MY" sz="2800" b="1" dirty="0">
                <a:solidFill>
                  <a:srgbClr val="660066"/>
                </a:solidFill>
              </a:rPr>
            </a:b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52650"/>
            <a:ext cx="7345363" cy="22415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Improves communication and use of HIV services</a:t>
            </a:r>
            <a:endParaRPr lang="en-MY" dirty="0"/>
          </a:p>
          <a:p>
            <a:pPr marL="0" indent="0">
              <a:buNone/>
            </a:pPr>
            <a:r>
              <a:rPr lang="en-GB" b="1" dirty="0"/>
              <a:t>Improves service acceptability </a:t>
            </a:r>
            <a:endParaRPr lang="en-MY" dirty="0"/>
          </a:p>
          <a:p>
            <a:pPr marL="0" indent="0">
              <a:buNone/>
            </a:pPr>
            <a:r>
              <a:rPr lang="en-GB" b="1" dirty="0"/>
              <a:t>Supporting WID communities </a:t>
            </a:r>
            <a:endParaRPr lang="en-MY" dirty="0"/>
          </a:p>
          <a:p>
            <a:pPr lvl="1"/>
            <a:r>
              <a:rPr lang="en-GB" b="1" dirty="0"/>
              <a:t>Training and supporting </a:t>
            </a:r>
            <a:endParaRPr lang="en-MY" dirty="0"/>
          </a:p>
          <a:p>
            <a:pPr lvl="1"/>
            <a:r>
              <a:rPr lang="en-GB" b="1" dirty="0"/>
              <a:t>Common goals.</a:t>
            </a:r>
            <a:endParaRPr lang="en-MY" dirty="0"/>
          </a:p>
          <a:p>
            <a:pPr lvl="1"/>
            <a:r>
              <a:rPr lang="en-GB" b="1" dirty="0"/>
              <a:t>Forming or linking with existing networks </a:t>
            </a:r>
            <a:endParaRPr lang="en-MY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AU" dirty="0" smtClean="0"/>
              <a:t>Gender responsive services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83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227</TotalTime>
  <Words>128</Words>
  <Application>Microsoft Office PowerPoint</Application>
  <PresentationFormat>On-screen Show (16:9)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Brush Script MT</vt:lpstr>
      <vt:lpstr>Calibri</vt:lpstr>
      <vt:lpstr>Calisto MT</vt:lpstr>
      <vt:lpstr>Capital</vt:lpstr>
      <vt:lpstr>Module 5: Key elements in mobilizing women who inject drugs.   </vt:lpstr>
      <vt:lpstr>Developing and strengthening WID collectives </vt:lpstr>
      <vt:lpstr>Assist the group with:</vt:lpstr>
      <vt:lpstr> Gender-specific peer education and outreach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Monica Ciupagea</cp:lastModifiedBy>
  <cp:revision>44</cp:revision>
  <dcterms:created xsi:type="dcterms:W3CDTF">2017-04-17T05:35:41Z</dcterms:created>
  <dcterms:modified xsi:type="dcterms:W3CDTF">2018-02-28T13:43:42Z</dcterms:modified>
  <cp:category/>
</cp:coreProperties>
</file>